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7" r:id="rId8"/>
    <p:sldId id="261" r:id="rId9"/>
    <p:sldId id="264" r:id="rId10"/>
    <p:sldId id="263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89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9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9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42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3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7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9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441A5C-AA05-4165-9984-E1C7FCEBD1ED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A180C2-ACC3-4A45-8EA7-7D05A78EF0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2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hyperlink" Target="https://www.kaggle.com/stackoverflow/so-survey-2017/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nsights.stackoverflow.com/survey/201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0" y="3118104"/>
            <a:ext cx="10058400" cy="121615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Analytical Visualization on the Stack Overflow Developer Survey 2017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911992"/>
            <a:ext cx="10058400" cy="11430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NIkhil</a:t>
            </a: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Korati Prasanna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                                 108190828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241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1"/>
    </mc:Choice>
    <mc:Fallback xmlns="">
      <p:transition spd="slow" advTm="18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556970"/>
              </p:ext>
            </p:extLst>
          </p:nvPr>
        </p:nvGraphicFramePr>
        <p:xfrm>
          <a:off x="239776" y="326474"/>
          <a:ext cx="3350091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0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LinkedIn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is the preferred job search portal for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80%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of the stack overflow developers</a:t>
                      </a:r>
                      <a:endParaRPr lang="en-US" sz="17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932"/>
              </p:ext>
            </p:extLst>
          </p:nvPr>
        </p:nvGraphicFramePr>
        <p:xfrm>
          <a:off x="3818467" y="225890"/>
          <a:ext cx="38404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4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Close to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5600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developers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have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AngularJS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as their next learning framework. </a:t>
                      </a:r>
                    </a:p>
                    <a:p>
                      <a:endParaRPr lang="en-US" sz="1500" b="0" kern="1200" spc="-5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Most of the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framework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interests for the developers are related to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web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and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data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technologies</a:t>
                      </a:r>
                      <a:endParaRPr lang="en-US" sz="15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71751"/>
              </p:ext>
            </p:extLst>
          </p:nvPr>
        </p:nvGraphicFramePr>
        <p:xfrm>
          <a:off x="8157126" y="322748"/>
          <a:ext cx="295960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60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SQL Server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and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MySQL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are the most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popular databases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6060"/>
            <a:ext cx="12192000" cy="28864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15"/>
    </mc:Choice>
    <mc:Fallback xmlns="">
      <p:transition spd="slow" advTm="5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59721"/>
              </p:ext>
            </p:extLst>
          </p:nvPr>
        </p:nvGraphicFramePr>
        <p:xfrm>
          <a:off x="239777" y="326474"/>
          <a:ext cx="240182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The job satisfaction score is almost the same for both Female and Male developers</a:t>
                      </a:r>
                      <a:endParaRPr lang="en-US" sz="17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20719"/>
              </p:ext>
            </p:extLst>
          </p:nvPr>
        </p:nvGraphicFramePr>
        <p:xfrm>
          <a:off x="2785535" y="328503"/>
          <a:ext cx="3191932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career satisfaction score is almost the same for both Female and Male developers</a:t>
                      </a:r>
                    </a:p>
                    <a:p>
                      <a:endParaRPr lang="en-US" sz="14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63777"/>
              </p:ext>
            </p:extLst>
          </p:nvPr>
        </p:nvGraphicFramePr>
        <p:xfrm>
          <a:off x="9169399" y="299377"/>
          <a:ext cx="295960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6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stack overflow website satisfaction score is almost the same for both Female and Male developers.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Average is 8 out of 10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which is  very good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6029"/>
            <a:ext cx="12192000" cy="308087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055667"/>
              </p:ext>
            </p:extLst>
          </p:nvPr>
        </p:nvGraphicFramePr>
        <p:xfrm>
          <a:off x="5977467" y="303103"/>
          <a:ext cx="3191932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Female developers earns a slightly higher salary when compared to Male developers</a:t>
                      </a:r>
                    </a:p>
                    <a:p>
                      <a:endParaRPr lang="en-US" sz="14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8"/>
    </mc:Choice>
    <mc:Fallback xmlns="">
      <p:transition spd="slow" advTm="30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06354"/>
              </p:ext>
            </p:extLst>
          </p:nvPr>
        </p:nvGraphicFramePr>
        <p:xfrm>
          <a:off x="733553" y="299377"/>
          <a:ext cx="240182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While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Male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developers prefer to code in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C#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.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Female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developers prefer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C#, Java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and </a:t>
                      </a:r>
                      <a:r>
                        <a:rPr lang="en-US" sz="1700" b="1" kern="1200" spc="-5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Javascript</a:t>
                      </a:r>
                      <a:endParaRPr lang="en-US" sz="1700" b="1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52781"/>
              </p:ext>
            </p:extLst>
          </p:nvPr>
        </p:nvGraphicFramePr>
        <p:xfrm>
          <a:off x="7569200" y="203200"/>
          <a:ext cx="42164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400"/>
              </a:tblGrid>
              <a:tr h="1380067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high number of Female developers don’t prefer to work from home or work from home a few days a month</a:t>
                      </a:r>
                      <a:endParaRPr lang="en-US" sz="17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70576"/>
              </p:ext>
            </p:extLst>
          </p:nvPr>
        </p:nvGraphicFramePr>
        <p:xfrm>
          <a:off x="4055533" y="299377"/>
          <a:ext cx="3191932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9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Close to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78%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of </a:t>
                      </a:r>
                      <a:r>
                        <a:rPr lang="en-US" sz="1700" b="1" kern="1200" spc="-5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stackoverflow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developers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are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employed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while a few are freelancers</a:t>
                      </a:r>
                      <a:endParaRPr lang="en-US" sz="17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3541"/>
            <a:ext cx="12192000" cy="354531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3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34"/>
    </mc:Choice>
    <mc:Fallback xmlns="">
      <p:transition spd="slow" advTm="5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amount of data available from the survey results the analysis can go to any length and depth</a:t>
            </a:r>
          </a:p>
          <a:p>
            <a:r>
              <a:rPr lang="en-US" dirty="0" smtClean="0"/>
              <a:t>The intention of this analysis was to get a high level overview of the survey results</a:t>
            </a:r>
          </a:p>
          <a:p>
            <a:r>
              <a:rPr lang="en-US" dirty="0" smtClean="0"/>
              <a:t>The data is openly available on the </a:t>
            </a:r>
            <a:r>
              <a:rPr lang="en-US" dirty="0" err="1" smtClean="0"/>
              <a:t>kaggle</a:t>
            </a:r>
            <a:r>
              <a:rPr lang="en-US" dirty="0"/>
              <a:t> website </a:t>
            </a:r>
            <a:r>
              <a:rPr lang="en-US" sz="1400" dirty="0" smtClean="0"/>
              <a:t>[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www.kaggle.com/stackoverflow/so-survey-2017/data</a:t>
            </a:r>
            <a:r>
              <a:rPr lang="en-US" sz="1400" dirty="0" smtClean="0"/>
              <a:t>]</a:t>
            </a:r>
          </a:p>
          <a:p>
            <a:r>
              <a:rPr lang="en-US" dirty="0" smtClean="0"/>
              <a:t>This survey holds the key to future community contributors to analyze what the current developers interests are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35" y="4250169"/>
            <a:ext cx="1727299" cy="17272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5"/>
    </mc:Choice>
    <mc:Fallback xmlns="">
      <p:transition spd="slow" advTm="1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5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1008" y="5096934"/>
            <a:ext cx="2749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Thank You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51" y="250888"/>
            <a:ext cx="4565904" cy="1036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00" y="250888"/>
            <a:ext cx="2262468" cy="12965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62456" y="1755648"/>
            <a:ext cx="98115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presentation is a visual insight into the stack overflow developer survey 2017 results.</a:t>
            </a:r>
          </a:p>
          <a:p>
            <a:endParaRPr lang="en-US" sz="2400" dirty="0"/>
          </a:p>
          <a:p>
            <a:r>
              <a:rPr lang="en-US" sz="2400" dirty="0" smtClean="0"/>
              <a:t>Stack Overflow is the world’s largest open developer community. Analyzing the data about its developers will be interesting from budding developer’s perspective who want to contribute to the community.</a:t>
            </a:r>
          </a:p>
          <a:p>
            <a:endParaRPr lang="en-US" sz="2400" dirty="0"/>
          </a:p>
          <a:p>
            <a:r>
              <a:rPr lang="en-US" sz="2400" dirty="0" smtClean="0"/>
              <a:t>As an Analyst my perspective of what the survey results are: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1600" dirty="0"/>
              <a:t>*The data has been cleaned with reduced number of variables and observations for interpretation purposes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6"/>
    </mc:Choice>
    <mc:Fallback xmlns="">
      <p:transition spd="slow" advTm="1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51206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Overview Dashboard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80"/>
            <a:ext cx="12192000" cy="570003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7"/>
    </mc:Choice>
    <mc:Fallback xmlns="">
      <p:transition spd="slow" advTm="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920"/>
            <a:ext cx="12191999" cy="58155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0392" y="-177183"/>
            <a:ext cx="10058400" cy="731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Popular Dashboard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8"/>
    </mc:Choice>
    <mc:Fallback xmlns="">
      <p:transition spd="slow" advTm="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968955"/>
            <a:ext cx="10058400" cy="14507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632"/>
            <a:ext cx="12192000" cy="584301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50392" y="-177183"/>
            <a:ext cx="10058400" cy="731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Comparison Dashboard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8"/>
    </mc:Choice>
    <mc:Fallback xmlns="">
      <p:transition spd="slow" advTm="1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5734"/>
            <a:ext cx="12178462" cy="450449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Developers from </a:t>
            </a:r>
            <a:r>
              <a:rPr lang="en-US" sz="2000" b="1" dirty="0" smtClean="0">
                <a:latin typeface="+mn-lt"/>
              </a:rPr>
              <a:t>North America, Asia, Europe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b="1" dirty="0" smtClean="0">
                <a:latin typeface="+mn-lt"/>
              </a:rPr>
              <a:t>India</a:t>
            </a:r>
            <a:r>
              <a:rPr lang="en-US" sz="2000" dirty="0" smtClean="0">
                <a:latin typeface="+mn-lt"/>
              </a:rPr>
              <a:t> have an undergrad degree in </a:t>
            </a:r>
            <a:r>
              <a:rPr lang="en-US" sz="2000" b="1" dirty="0" smtClean="0">
                <a:latin typeface="+mn-lt"/>
              </a:rPr>
              <a:t>Business</a:t>
            </a:r>
            <a:br>
              <a:rPr lang="en-US" sz="2000" b="1" dirty="0" smtClean="0">
                <a:latin typeface="+mn-lt"/>
              </a:rPr>
            </a:br>
            <a:r>
              <a:rPr lang="en-US" sz="2000" b="1" dirty="0" smtClean="0">
                <a:latin typeface="+mn-lt"/>
              </a:rPr>
              <a:t/>
            </a:r>
            <a:br>
              <a:rPr lang="en-US" sz="2000" b="1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Developers from </a:t>
            </a:r>
            <a:r>
              <a:rPr lang="en-US" sz="2000" b="1" dirty="0" smtClean="0">
                <a:latin typeface="+mn-lt"/>
              </a:rPr>
              <a:t>Mexico, China, Brazil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b="1" dirty="0" smtClean="0">
                <a:latin typeface="+mn-lt"/>
              </a:rPr>
              <a:t>Argentina </a:t>
            </a:r>
            <a:r>
              <a:rPr lang="en-US" sz="2000" dirty="0" smtClean="0">
                <a:latin typeface="+mn-lt"/>
              </a:rPr>
              <a:t>have an undergrad degree in </a:t>
            </a:r>
            <a:r>
              <a:rPr lang="en-US" sz="2000" b="1" dirty="0" smtClean="0">
                <a:latin typeface="+mn-lt"/>
              </a:rPr>
              <a:t>Web</a:t>
            </a:r>
            <a:endParaRPr lang="en-US" sz="2000" b="1" dirty="0">
              <a:latin typeface="+mn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2"/>
    </mc:Choice>
    <mc:Fallback xmlns="">
      <p:transition spd="slow" advTm="17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200" dirty="0" smtClean="0">
                <a:latin typeface="+mn-lt"/>
              </a:rPr>
              <a:t/>
            </a:r>
            <a:br>
              <a:rPr lang="en-US" sz="2200" dirty="0" smtClean="0">
                <a:latin typeface="+mn-lt"/>
              </a:rPr>
            </a:br>
            <a:r>
              <a:rPr lang="en-US" sz="2200" dirty="0" smtClean="0">
                <a:latin typeface="+mn-lt"/>
              </a:rPr>
              <a:t>Most of the stack overflow developers prefer </a:t>
            </a:r>
            <a:r>
              <a:rPr lang="en-US" sz="2200" b="1" dirty="0" smtClean="0">
                <a:latin typeface="+mn-lt"/>
              </a:rPr>
              <a:t>not</a:t>
            </a:r>
            <a:r>
              <a:rPr lang="en-US" sz="2200" dirty="0" smtClean="0">
                <a:latin typeface="+mn-lt"/>
              </a:rPr>
              <a:t> to </a:t>
            </a:r>
            <a:r>
              <a:rPr lang="en-US" sz="2200" b="1" dirty="0" smtClean="0">
                <a:latin typeface="+mn-lt"/>
              </a:rPr>
              <a:t>work from home</a:t>
            </a:r>
            <a:r>
              <a:rPr lang="en-US" sz="2200" dirty="0" smtClean="0">
                <a:latin typeface="+mn-lt"/>
              </a:rPr>
              <a:t> or just work from home a few days a month. </a:t>
            </a:r>
            <a:endParaRPr lang="en-US" sz="22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3" y="2042373"/>
            <a:ext cx="5010150" cy="37147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2"/>
    </mc:Choice>
    <mc:Fallback xmlns="">
      <p:transition spd="slow" advTm="17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9112"/>
            <a:ext cx="12192000" cy="429008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7245"/>
              </p:ext>
            </p:extLst>
          </p:nvPr>
        </p:nvGraphicFramePr>
        <p:xfrm>
          <a:off x="239776" y="326474"/>
          <a:ext cx="4085336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3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C#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is the most popular programming language with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4.3K developers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using it.</a:t>
                      </a:r>
                    </a:p>
                    <a:p>
                      <a:endParaRPr lang="en-US" sz="1700" b="0" kern="1200" spc="-5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Interestingly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Assembly language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is among the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top 5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popular languages.</a:t>
                      </a:r>
                      <a:endParaRPr lang="en-US" sz="17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41296"/>
              </p:ext>
            </p:extLst>
          </p:nvPr>
        </p:nvGraphicFramePr>
        <p:xfrm>
          <a:off x="4756912" y="250274"/>
          <a:ext cx="38404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4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Most of the developers in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India, US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and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UK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start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their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work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anywhere between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6:00AM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and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12:00PM</a:t>
                      </a:r>
                    </a:p>
                    <a:p>
                      <a:endParaRPr lang="en-US" sz="1500" b="0" kern="1200" spc="-5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  <a:p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Few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developers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start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their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work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as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early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as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12:00AM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and as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late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as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6:00PM</a:t>
                      </a:r>
                      <a:endParaRPr lang="en-US" sz="1500" b="1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36745"/>
              </p:ext>
            </p:extLst>
          </p:nvPr>
        </p:nvGraphicFramePr>
        <p:xfrm>
          <a:off x="9029193" y="331215"/>
          <a:ext cx="295960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60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US tops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the list of highest average salaries for Top 5 countries with an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average salary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of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$96K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93"/>
    </mc:Choice>
    <mc:Fallback xmlns="">
      <p:transition spd="slow" advTm="6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79129"/>
              </p:ext>
            </p:extLst>
          </p:nvPr>
        </p:nvGraphicFramePr>
        <p:xfrm>
          <a:off x="239776" y="193376"/>
          <a:ext cx="335009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00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Around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11,000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developers are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web developers 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.</a:t>
                      </a:r>
                    </a:p>
                    <a:p>
                      <a:endParaRPr lang="en-US" sz="1500" b="0" kern="1200" spc="-5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  <a:p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That might be the reason that AngularJS tops the bucket list of most of the developers</a:t>
                      </a:r>
                      <a:endParaRPr lang="en-US" sz="15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43126"/>
              </p:ext>
            </p:extLst>
          </p:nvPr>
        </p:nvGraphicFramePr>
        <p:xfrm>
          <a:off x="4175760" y="315296"/>
          <a:ext cx="3840480" cy="108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4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Interestingly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Notepad++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,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Atom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and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Sublime Text 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are the most </a:t>
                      </a:r>
                      <a:r>
                        <a:rPr lang="en-US" sz="17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popular IDE</a:t>
                      </a:r>
                      <a:r>
                        <a:rPr lang="en-US" sz="17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 among stack overflow developers</a:t>
                      </a:r>
                    </a:p>
                    <a:p>
                      <a:endParaRPr lang="en-US" sz="1400" b="0" kern="1200" spc="-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235810"/>
              </p:ext>
            </p:extLst>
          </p:nvPr>
        </p:nvGraphicFramePr>
        <p:xfrm>
          <a:off x="8791787" y="193376"/>
          <a:ext cx="2959608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608"/>
              </a:tblGrid>
              <a:tr h="1463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76,000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developers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have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programming experience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close to </a:t>
                      </a:r>
                      <a:r>
                        <a:rPr lang="en-US" sz="1500" b="1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20 years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. This may be one of the reasons why </a:t>
                      </a:r>
                      <a:r>
                        <a:rPr lang="en-US" sz="1500" b="0" kern="1200" spc="-5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stackoverflow</a:t>
                      </a:r>
                      <a:r>
                        <a:rPr lang="en-US" sz="1500" b="0" kern="1200" spc="-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+mj-cs"/>
                        </a:rPr>
                        <a:t> solutions are optimal and works most of the time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4164"/>
            <a:ext cx="12192000" cy="40522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5"/>
    </mc:Choice>
    <mc:Fallback xmlns="">
      <p:transition spd="slow" advTm="58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482</TotalTime>
  <Words>477</Words>
  <Application>Microsoft Office PowerPoint</Application>
  <PresentationFormat>Widescreen</PresentationFormat>
  <Paragraphs>52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Analytical Visualization on the Stack Overflow Developer Survey 2017</vt:lpstr>
      <vt:lpstr>PowerPoint Presentation</vt:lpstr>
      <vt:lpstr>Overview Dashboard</vt:lpstr>
      <vt:lpstr>PowerPoint Presentation</vt:lpstr>
      <vt:lpstr>PowerPoint Presentation</vt:lpstr>
      <vt:lpstr> Developers from North America, Asia, Europe and India have an undergrad degree in Business  Developers from Mexico, China, Brazil and Argentina have an undergrad degree in Web</vt:lpstr>
      <vt:lpstr> Most of the stack overflow developers prefer not to work from home or just work from home a few days a month.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kp</dc:creator>
  <cp:lastModifiedBy>nikhil kp</cp:lastModifiedBy>
  <cp:revision>60</cp:revision>
  <dcterms:created xsi:type="dcterms:W3CDTF">2017-12-02T22:29:24Z</dcterms:created>
  <dcterms:modified xsi:type="dcterms:W3CDTF">2018-02-07T23:23:04Z</dcterms:modified>
</cp:coreProperties>
</file>